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72C5E9FB-709E-4FDB-A43F-74DF9049779B}" type="datetimeFigureOut">
              <a:rPr lang="it-IT" smtClean="0"/>
              <a:t>12/03/2013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6D7980-C042-49E6-8E82-4D8BF016F525}" type="slidenum">
              <a:rPr lang="it-IT" smtClean="0"/>
              <a:t>‹N›</a:t>
            </a:fld>
            <a:endParaRPr lang="it-IT"/>
          </a:p>
        </p:txBody>
      </p:sp>
    </p:spTree>
    <p:extLst>
      <p:ext uri="{BB962C8B-B14F-4D97-AF65-F5344CB8AC3E}">
        <p14:creationId xmlns:p14="http://schemas.microsoft.com/office/powerpoint/2010/main" val="76428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2C5E9FB-709E-4FDB-A43F-74DF9049779B}" type="datetimeFigureOut">
              <a:rPr lang="it-IT" smtClean="0"/>
              <a:t>12/03/2013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6D7980-C042-49E6-8E82-4D8BF016F525}" type="slidenum">
              <a:rPr lang="it-IT" smtClean="0"/>
              <a:t>‹N›</a:t>
            </a:fld>
            <a:endParaRPr lang="it-IT"/>
          </a:p>
        </p:txBody>
      </p:sp>
    </p:spTree>
    <p:extLst>
      <p:ext uri="{BB962C8B-B14F-4D97-AF65-F5344CB8AC3E}">
        <p14:creationId xmlns:p14="http://schemas.microsoft.com/office/powerpoint/2010/main" val="820309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2C5E9FB-709E-4FDB-A43F-74DF9049779B}" type="datetimeFigureOut">
              <a:rPr lang="it-IT" smtClean="0"/>
              <a:t>12/03/2013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6D7980-C042-49E6-8E82-4D8BF016F525}" type="slidenum">
              <a:rPr lang="it-IT" smtClean="0"/>
              <a:t>‹N›</a:t>
            </a:fld>
            <a:endParaRPr lang="it-IT"/>
          </a:p>
        </p:txBody>
      </p:sp>
    </p:spTree>
    <p:extLst>
      <p:ext uri="{BB962C8B-B14F-4D97-AF65-F5344CB8AC3E}">
        <p14:creationId xmlns:p14="http://schemas.microsoft.com/office/powerpoint/2010/main" val="4233202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2C5E9FB-709E-4FDB-A43F-74DF9049779B}" type="datetimeFigureOut">
              <a:rPr lang="it-IT" smtClean="0"/>
              <a:t>12/03/2013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6D7980-C042-49E6-8E82-4D8BF016F525}" type="slidenum">
              <a:rPr lang="it-IT" smtClean="0"/>
              <a:t>‹N›</a:t>
            </a:fld>
            <a:endParaRPr lang="it-IT"/>
          </a:p>
        </p:txBody>
      </p:sp>
    </p:spTree>
    <p:extLst>
      <p:ext uri="{BB962C8B-B14F-4D97-AF65-F5344CB8AC3E}">
        <p14:creationId xmlns:p14="http://schemas.microsoft.com/office/powerpoint/2010/main" val="2077730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72C5E9FB-709E-4FDB-A43F-74DF9049779B}" type="datetimeFigureOut">
              <a:rPr lang="it-IT" smtClean="0"/>
              <a:t>12/03/2013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6D7980-C042-49E6-8E82-4D8BF016F525}" type="slidenum">
              <a:rPr lang="it-IT" smtClean="0"/>
              <a:t>‹N›</a:t>
            </a:fld>
            <a:endParaRPr lang="it-IT"/>
          </a:p>
        </p:txBody>
      </p:sp>
    </p:spTree>
    <p:extLst>
      <p:ext uri="{BB962C8B-B14F-4D97-AF65-F5344CB8AC3E}">
        <p14:creationId xmlns:p14="http://schemas.microsoft.com/office/powerpoint/2010/main" val="2334631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2C5E9FB-709E-4FDB-A43F-74DF9049779B}" type="datetimeFigureOut">
              <a:rPr lang="it-IT" smtClean="0"/>
              <a:t>12/03/2013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06D7980-C042-49E6-8E82-4D8BF016F525}" type="slidenum">
              <a:rPr lang="it-IT" smtClean="0"/>
              <a:t>‹N›</a:t>
            </a:fld>
            <a:endParaRPr lang="it-IT"/>
          </a:p>
        </p:txBody>
      </p:sp>
    </p:spTree>
    <p:extLst>
      <p:ext uri="{BB962C8B-B14F-4D97-AF65-F5344CB8AC3E}">
        <p14:creationId xmlns:p14="http://schemas.microsoft.com/office/powerpoint/2010/main" val="2559838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72C5E9FB-709E-4FDB-A43F-74DF9049779B}" type="datetimeFigureOut">
              <a:rPr lang="it-IT" smtClean="0"/>
              <a:t>12/03/2013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06D7980-C042-49E6-8E82-4D8BF016F525}" type="slidenum">
              <a:rPr lang="it-IT" smtClean="0"/>
              <a:t>‹N›</a:t>
            </a:fld>
            <a:endParaRPr lang="it-IT"/>
          </a:p>
        </p:txBody>
      </p:sp>
    </p:spTree>
    <p:extLst>
      <p:ext uri="{BB962C8B-B14F-4D97-AF65-F5344CB8AC3E}">
        <p14:creationId xmlns:p14="http://schemas.microsoft.com/office/powerpoint/2010/main" val="1977905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72C5E9FB-709E-4FDB-A43F-74DF9049779B}" type="datetimeFigureOut">
              <a:rPr lang="it-IT" smtClean="0"/>
              <a:t>12/03/2013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06D7980-C042-49E6-8E82-4D8BF016F525}" type="slidenum">
              <a:rPr lang="it-IT" smtClean="0"/>
              <a:t>‹N›</a:t>
            </a:fld>
            <a:endParaRPr lang="it-IT"/>
          </a:p>
        </p:txBody>
      </p:sp>
    </p:spTree>
    <p:extLst>
      <p:ext uri="{BB962C8B-B14F-4D97-AF65-F5344CB8AC3E}">
        <p14:creationId xmlns:p14="http://schemas.microsoft.com/office/powerpoint/2010/main" val="3314397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2C5E9FB-709E-4FDB-A43F-74DF9049779B}" type="datetimeFigureOut">
              <a:rPr lang="it-IT" smtClean="0"/>
              <a:t>12/03/2013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06D7980-C042-49E6-8E82-4D8BF016F525}" type="slidenum">
              <a:rPr lang="it-IT" smtClean="0"/>
              <a:t>‹N›</a:t>
            </a:fld>
            <a:endParaRPr lang="it-IT"/>
          </a:p>
        </p:txBody>
      </p:sp>
    </p:spTree>
    <p:extLst>
      <p:ext uri="{BB962C8B-B14F-4D97-AF65-F5344CB8AC3E}">
        <p14:creationId xmlns:p14="http://schemas.microsoft.com/office/powerpoint/2010/main" val="1187504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2C5E9FB-709E-4FDB-A43F-74DF9049779B}" type="datetimeFigureOut">
              <a:rPr lang="it-IT" smtClean="0"/>
              <a:t>12/03/2013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06D7980-C042-49E6-8E82-4D8BF016F525}" type="slidenum">
              <a:rPr lang="it-IT" smtClean="0"/>
              <a:t>‹N›</a:t>
            </a:fld>
            <a:endParaRPr lang="it-IT"/>
          </a:p>
        </p:txBody>
      </p:sp>
    </p:spTree>
    <p:extLst>
      <p:ext uri="{BB962C8B-B14F-4D97-AF65-F5344CB8AC3E}">
        <p14:creationId xmlns:p14="http://schemas.microsoft.com/office/powerpoint/2010/main" val="2710275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2C5E9FB-709E-4FDB-A43F-74DF9049779B}" type="datetimeFigureOut">
              <a:rPr lang="it-IT" smtClean="0"/>
              <a:t>12/03/2013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06D7980-C042-49E6-8E82-4D8BF016F525}" type="slidenum">
              <a:rPr lang="it-IT" smtClean="0"/>
              <a:t>‹N›</a:t>
            </a:fld>
            <a:endParaRPr lang="it-IT"/>
          </a:p>
        </p:txBody>
      </p:sp>
    </p:spTree>
    <p:extLst>
      <p:ext uri="{BB962C8B-B14F-4D97-AF65-F5344CB8AC3E}">
        <p14:creationId xmlns:p14="http://schemas.microsoft.com/office/powerpoint/2010/main" val="524389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C5E9FB-709E-4FDB-A43F-74DF9049779B}" type="datetimeFigureOut">
              <a:rPr lang="it-IT" smtClean="0"/>
              <a:t>12/03/2013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6D7980-C042-49E6-8E82-4D8BF016F525}" type="slidenum">
              <a:rPr lang="it-IT" smtClean="0"/>
              <a:t>‹N›</a:t>
            </a:fld>
            <a:endParaRPr lang="it-IT"/>
          </a:p>
        </p:txBody>
      </p:sp>
    </p:spTree>
    <p:extLst>
      <p:ext uri="{BB962C8B-B14F-4D97-AF65-F5344CB8AC3E}">
        <p14:creationId xmlns:p14="http://schemas.microsoft.com/office/powerpoint/2010/main" val="309185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611560" y="476672"/>
            <a:ext cx="8352928" cy="5760640"/>
          </a:xfrm>
        </p:spPr>
        <p:txBody>
          <a:bodyPr>
            <a:normAutofit fontScale="70000" lnSpcReduction="20000"/>
          </a:bodyPr>
          <a:lstStyle/>
          <a:p>
            <a:pPr algn="l"/>
            <a:r>
              <a:rPr lang="it-IT" dirty="0">
                <a:solidFill>
                  <a:schemeClr val="tx1"/>
                </a:solidFill>
              </a:rPr>
              <a:t>Art. 71. Nell'ambito della </a:t>
            </a:r>
            <a:r>
              <a:rPr lang="it-IT" dirty="0">
                <a:solidFill>
                  <a:srgbClr val="FF0000"/>
                </a:solidFill>
              </a:rPr>
              <a:t>legislazione esclusiva </a:t>
            </a:r>
            <a:r>
              <a:rPr lang="it-IT" dirty="0">
                <a:solidFill>
                  <a:schemeClr val="tx1"/>
                </a:solidFill>
              </a:rPr>
              <a:t>del </a:t>
            </a:r>
            <a:r>
              <a:rPr lang="it-IT" dirty="0" err="1">
                <a:solidFill>
                  <a:schemeClr val="tx1"/>
                </a:solidFill>
              </a:rPr>
              <a:t>Bund</a:t>
            </a:r>
            <a:r>
              <a:rPr lang="it-IT" dirty="0">
                <a:solidFill>
                  <a:schemeClr val="tx1"/>
                </a:solidFill>
              </a:rPr>
              <a:t> i </a:t>
            </a:r>
            <a:r>
              <a:rPr lang="it-IT" dirty="0" err="1">
                <a:solidFill>
                  <a:schemeClr val="tx1"/>
                </a:solidFill>
              </a:rPr>
              <a:t>Länder</a:t>
            </a:r>
            <a:r>
              <a:rPr lang="it-IT" dirty="0">
                <a:solidFill>
                  <a:schemeClr val="tx1"/>
                </a:solidFill>
              </a:rPr>
              <a:t> hanno competenza legislativa fino a quando e nella misura in cui vi siano espressamente autorizzati da una legge federale</a:t>
            </a:r>
            <a:r>
              <a:rPr lang="it-IT" dirty="0" smtClean="0">
                <a:solidFill>
                  <a:schemeClr val="tx1"/>
                </a:solidFill>
              </a:rPr>
              <a:t>.</a:t>
            </a:r>
          </a:p>
          <a:p>
            <a:pPr algn="l"/>
            <a:endParaRPr lang="it-IT" dirty="0">
              <a:solidFill>
                <a:schemeClr val="tx1"/>
              </a:solidFill>
            </a:endParaRPr>
          </a:p>
          <a:p>
            <a:pPr algn="l"/>
            <a:r>
              <a:rPr lang="it-IT" dirty="0">
                <a:solidFill>
                  <a:schemeClr val="tx1"/>
                </a:solidFill>
              </a:rPr>
              <a:t>Art. 72. </a:t>
            </a:r>
            <a:endParaRPr lang="it-IT" dirty="0" smtClean="0">
              <a:solidFill>
                <a:schemeClr val="tx1"/>
              </a:solidFill>
            </a:endParaRPr>
          </a:p>
          <a:p>
            <a:pPr algn="l"/>
            <a:r>
              <a:rPr lang="it-IT" dirty="0" smtClean="0">
                <a:solidFill>
                  <a:schemeClr val="tx1"/>
                </a:solidFill>
              </a:rPr>
              <a:t>(</a:t>
            </a:r>
            <a:r>
              <a:rPr lang="it-IT" dirty="0">
                <a:solidFill>
                  <a:schemeClr val="tx1"/>
                </a:solidFill>
              </a:rPr>
              <a:t>I) Nell'ambito della </a:t>
            </a:r>
            <a:r>
              <a:rPr lang="it-IT" dirty="0">
                <a:solidFill>
                  <a:srgbClr val="FF0000"/>
                </a:solidFill>
              </a:rPr>
              <a:t>legislazione concorrente</a:t>
            </a:r>
            <a:r>
              <a:rPr lang="it-IT" dirty="0">
                <a:solidFill>
                  <a:schemeClr val="tx1"/>
                </a:solidFill>
              </a:rPr>
              <a:t>, i </a:t>
            </a:r>
            <a:r>
              <a:rPr lang="it-IT" dirty="0" err="1">
                <a:solidFill>
                  <a:schemeClr val="tx1"/>
                </a:solidFill>
              </a:rPr>
              <a:t>Länder</a:t>
            </a:r>
            <a:r>
              <a:rPr lang="it-IT" dirty="0">
                <a:solidFill>
                  <a:schemeClr val="tx1"/>
                </a:solidFill>
              </a:rPr>
              <a:t> hanno competenza legislativa solo quando e nella misura in cui il </a:t>
            </a:r>
            <a:r>
              <a:rPr lang="it-IT" dirty="0" err="1">
                <a:solidFill>
                  <a:schemeClr val="tx1"/>
                </a:solidFill>
              </a:rPr>
              <a:t>Bund</a:t>
            </a:r>
            <a:r>
              <a:rPr lang="it-IT" dirty="0">
                <a:solidFill>
                  <a:schemeClr val="tx1"/>
                </a:solidFill>
              </a:rPr>
              <a:t> non faccia uso del suo diritto di legiferare.</a:t>
            </a:r>
          </a:p>
          <a:p>
            <a:pPr algn="l"/>
            <a:endParaRPr lang="it-IT" dirty="0" smtClean="0">
              <a:solidFill>
                <a:schemeClr val="tx1"/>
              </a:solidFill>
            </a:endParaRPr>
          </a:p>
          <a:p>
            <a:pPr algn="l"/>
            <a:r>
              <a:rPr lang="it-IT" dirty="0" smtClean="0">
                <a:solidFill>
                  <a:schemeClr val="tx1"/>
                </a:solidFill>
              </a:rPr>
              <a:t>(</a:t>
            </a:r>
            <a:r>
              <a:rPr lang="it-IT" dirty="0">
                <a:solidFill>
                  <a:schemeClr val="tx1"/>
                </a:solidFill>
              </a:rPr>
              <a:t>II) II </a:t>
            </a:r>
            <a:r>
              <a:rPr lang="it-IT" dirty="0" err="1">
                <a:solidFill>
                  <a:schemeClr val="tx1"/>
                </a:solidFill>
              </a:rPr>
              <a:t>Bund</a:t>
            </a:r>
            <a:r>
              <a:rPr lang="it-IT" dirty="0">
                <a:solidFill>
                  <a:schemeClr val="tx1"/>
                </a:solidFill>
              </a:rPr>
              <a:t> ha in questo ambito il potere di legiferare nel caso sussista la necessità di una regolazione legislativa federale se:</a:t>
            </a:r>
          </a:p>
          <a:p>
            <a:pPr algn="l"/>
            <a:r>
              <a:rPr lang="it-IT" dirty="0">
                <a:solidFill>
                  <a:schemeClr val="tx1"/>
                </a:solidFill>
              </a:rPr>
              <a:t>una questione non può essere efficacemente regolata dalla legislazione dei singoli </a:t>
            </a:r>
            <a:r>
              <a:rPr lang="it-IT" dirty="0" err="1">
                <a:solidFill>
                  <a:schemeClr val="tx1"/>
                </a:solidFill>
              </a:rPr>
              <a:t>Länder</a:t>
            </a:r>
            <a:r>
              <a:rPr lang="it-IT" dirty="0">
                <a:solidFill>
                  <a:schemeClr val="tx1"/>
                </a:solidFill>
              </a:rPr>
              <a:t>, </a:t>
            </a:r>
            <a:r>
              <a:rPr lang="it-IT" dirty="0" smtClean="0">
                <a:solidFill>
                  <a:schemeClr val="tx1"/>
                </a:solidFill>
              </a:rPr>
              <a:t>o la </a:t>
            </a:r>
            <a:r>
              <a:rPr lang="it-IT" dirty="0">
                <a:solidFill>
                  <a:schemeClr val="tx1"/>
                </a:solidFill>
              </a:rPr>
              <a:t>regolazione di una questione mediante la legge di un Land potrebbe nuocere agi interessi degli altri </a:t>
            </a:r>
            <a:r>
              <a:rPr lang="it-IT" dirty="0" err="1">
                <a:solidFill>
                  <a:schemeClr val="tx1"/>
                </a:solidFill>
              </a:rPr>
              <a:t>Länder</a:t>
            </a:r>
            <a:r>
              <a:rPr lang="it-IT" dirty="0">
                <a:solidFill>
                  <a:schemeClr val="tx1"/>
                </a:solidFill>
              </a:rPr>
              <a:t> o della collettività, </a:t>
            </a:r>
            <a:r>
              <a:rPr lang="it-IT" dirty="0" smtClean="0">
                <a:solidFill>
                  <a:schemeClr val="tx1"/>
                </a:solidFill>
              </a:rPr>
              <a:t>o lo </a:t>
            </a:r>
            <a:r>
              <a:rPr lang="it-IT" dirty="0">
                <a:solidFill>
                  <a:schemeClr val="tx1"/>
                </a:solidFill>
              </a:rPr>
              <a:t>richiedono la tutela dell'unità giuridica o dell'unità economica, ed in particolar modo la tutela dell'uniformità delle condizioni di vita, prescindendo dai confini territoriali d'ogni singolo Land.</a:t>
            </a:r>
          </a:p>
          <a:p>
            <a:endParaRPr lang="it-IT" dirty="0"/>
          </a:p>
        </p:txBody>
      </p:sp>
    </p:spTree>
    <p:extLst>
      <p:ext uri="{BB962C8B-B14F-4D97-AF65-F5344CB8AC3E}">
        <p14:creationId xmlns:p14="http://schemas.microsoft.com/office/powerpoint/2010/main" val="2854497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67544" y="58846"/>
            <a:ext cx="8352928" cy="4647426"/>
          </a:xfrm>
          <a:prstGeom prst="rect">
            <a:avLst/>
          </a:prstGeom>
        </p:spPr>
        <p:txBody>
          <a:bodyPr wrap="square">
            <a:spAutoFit/>
          </a:bodyPr>
          <a:lstStyle/>
          <a:p>
            <a:r>
              <a:rPr lang="it-IT" dirty="0" smtClean="0"/>
              <a:t>Articolo 2 TFUE</a:t>
            </a:r>
          </a:p>
          <a:p>
            <a:endParaRPr lang="it-IT" dirty="0" smtClean="0"/>
          </a:p>
          <a:p>
            <a:r>
              <a:rPr lang="it-IT" sz="2000" dirty="0" smtClean="0"/>
              <a:t>1. Quando i trattati attribuiscono all'Unione una </a:t>
            </a:r>
            <a:r>
              <a:rPr lang="it-IT" sz="2000" dirty="0" smtClean="0">
                <a:solidFill>
                  <a:srgbClr val="FF0000"/>
                </a:solidFill>
              </a:rPr>
              <a:t>competenza esclusiva </a:t>
            </a:r>
            <a:r>
              <a:rPr lang="it-IT" sz="2000" dirty="0" smtClean="0"/>
              <a:t>in un determinato settore, solo l'Unione può legiferare e adottare atti giuridicamente vincolanti. Gli Stati membri possono farlo autonomamente solo se autorizzati dall'Unione oppure per dare attuazione agli atti dell'Unione. </a:t>
            </a:r>
          </a:p>
          <a:p>
            <a:endParaRPr lang="it-IT" sz="2000" dirty="0" smtClean="0"/>
          </a:p>
          <a:p>
            <a:r>
              <a:rPr lang="it-IT" sz="2000" dirty="0" smtClean="0"/>
              <a:t>2. Quando i trattati attribuiscono all'Unione una </a:t>
            </a:r>
            <a:r>
              <a:rPr lang="it-IT" sz="2000" dirty="0" smtClean="0">
                <a:solidFill>
                  <a:srgbClr val="FF0000"/>
                </a:solidFill>
              </a:rPr>
              <a:t>competenza concorrente </a:t>
            </a:r>
            <a:r>
              <a:rPr lang="it-IT" sz="2000" dirty="0" smtClean="0"/>
              <a:t>con quella degli Stati membri in un determinato settore, l'Unione e gli Stati membri possono legiferare e adottare atti giuridicamente vincolanti in tale settore. Gli Stati membri esercitano la loro competenza nella misura in cui l'Unione non ha esercitato la propria. Gli Stati membri esercitano nuovamente la loro competenza nella misura in cui l'Unione ha deciso di cessare di esercitare la propria. </a:t>
            </a:r>
            <a:endParaRPr lang="it-IT" sz="2000" dirty="0"/>
          </a:p>
        </p:txBody>
      </p:sp>
    </p:spTree>
    <p:extLst>
      <p:ext uri="{BB962C8B-B14F-4D97-AF65-F5344CB8AC3E}">
        <p14:creationId xmlns:p14="http://schemas.microsoft.com/office/powerpoint/2010/main" val="425896487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281</Words>
  <Application>Microsoft Office PowerPoint</Application>
  <PresentationFormat>Presentazione su schermo (4:3)</PresentationFormat>
  <Paragraphs>12</Paragraphs>
  <Slides>2</Slides>
  <Notes>0</Notes>
  <HiddenSlides>0</HiddenSlides>
  <MMClips>0</MMClips>
  <ScaleCrop>false</ScaleCrop>
  <HeadingPairs>
    <vt:vector size="4" baseType="variant">
      <vt:variant>
        <vt:lpstr>Tema</vt:lpstr>
      </vt:variant>
      <vt:variant>
        <vt:i4>1</vt:i4>
      </vt:variant>
      <vt:variant>
        <vt:lpstr>Titoli diapositive</vt:lpstr>
      </vt:variant>
      <vt:variant>
        <vt:i4>2</vt:i4>
      </vt:variant>
    </vt:vector>
  </HeadingPairs>
  <TitlesOfParts>
    <vt:vector size="3" baseType="lpstr">
      <vt:lpstr>Tema di Office</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rb</dc:creator>
  <cp:lastModifiedBy>rb</cp:lastModifiedBy>
  <cp:revision>2</cp:revision>
  <dcterms:created xsi:type="dcterms:W3CDTF">2013-03-12T10:41:12Z</dcterms:created>
  <dcterms:modified xsi:type="dcterms:W3CDTF">2013-03-12T10:43:31Z</dcterms:modified>
</cp:coreProperties>
</file>